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lvl1pPr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9B1A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1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2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3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4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1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2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3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4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标题文本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1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2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3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4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标题文本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1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2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3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4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1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2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3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4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1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2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3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4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1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2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3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4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57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914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71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828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860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743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200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657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114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800">
                <a:solidFill>
                  <a:srgbClr val="FFFFFF"/>
                </a:solidFill>
              </a:rPr>
              <a:t>基于智能手机的报纸阅读器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1270000" y="5283200"/>
            <a:ext cx="10464800" cy="11303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答辩人：幸勇强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导    师：贺前华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xfrm>
            <a:off x="1038314" y="8089899"/>
            <a:ext cx="10464801" cy="1422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应用界面</a:t>
            </a:r>
          </a:p>
        </p:txBody>
      </p:sp>
      <p:pic>
        <p:nvPicPr>
          <p:cNvPr id="73" name="88AC3E2B@21AF8824.76094A5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7949" y="472756"/>
            <a:ext cx="2074232" cy="3687523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65783CE5@21AF8824.76094A5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33680" y="472834"/>
            <a:ext cx="2074232" cy="3687523"/>
          </a:xfrm>
          <a:prstGeom prst="rect">
            <a:avLst/>
          </a:prstGeom>
          <a:ln w="12700">
            <a:miter lim="400000"/>
          </a:ln>
        </p:spPr>
      </p:pic>
      <p:pic>
        <p:nvPicPr>
          <p:cNvPr id="75" name="2DB03D84@21AF8824.76094A55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199248" y="472678"/>
            <a:ext cx="2074232" cy="3687522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07E8944C@21AF8824.76094A55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67949" y="4342407"/>
            <a:ext cx="2074232" cy="3687523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91BF049E@21AF8824.76094A55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233598" y="4342407"/>
            <a:ext cx="2074232" cy="3687523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5A230FF7@21AF8824.76094A55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199248" y="4342407"/>
            <a:ext cx="2074232" cy="36875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真机演示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系统的不足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识别速度慢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运行略卡顿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多平台支持不足</a:t>
            </a:r>
          </a:p>
        </p:txBody>
      </p:sp>
      <p:pic>
        <p:nvPicPr>
          <p:cNvPr id="84" name="dark-abstract-wallpaper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58668" y="3232376"/>
            <a:ext cx="6671131" cy="50033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>
        <p14:flip dir="r"/>
      </p:transition>
    </mc:Choice>
    <mc:Fallback>
      <p:transition xmlns:p14="http://schemas.microsoft.com/office/powerpoint/2010/main" spd="slow" advClick="1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总结与展望</a:t>
            </a:r>
          </a:p>
        </p:txBody>
      </p:sp>
      <p:sp>
        <p:nvSpPr>
          <p:cNvPr id="87" name="Shape 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本地识别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原生重构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多平台支持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简化交互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代码维护</a:t>
            </a:r>
          </a:p>
        </p:txBody>
      </p:sp>
      <p:pic>
        <p:nvPicPr>
          <p:cNvPr id="88" name="blue_building_1280x800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78400" y="3449619"/>
            <a:ext cx="7310177" cy="45688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恳请各位老师指正</a:t>
            </a:r>
            <a:endParaRPr sz="80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谢谢</a:t>
            </a:r>
          </a:p>
        </p:txBody>
      </p:sp>
      <p:sp>
        <p:nvSpPr>
          <p:cNvPr id="91" name="Shape 9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完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4983219719_37830b2118_o.jpg"/>
          <p:cNvPicPr/>
          <p:nvPr/>
        </p:nvPicPr>
        <p:blipFill>
          <a:blip r:embed="rId2">
            <a:extLst/>
          </a:blip>
          <a:srcRect l="0" t="10714" r="0" b="10714"/>
          <a:stretch>
            <a:fillRect/>
          </a:stretch>
        </p:blipFill>
        <p:spPr>
          <a:xfrm>
            <a:off x="6718300" y="2590800"/>
            <a:ext cx="5334000" cy="6286500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解决的问题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帮助老年人读书看报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主要功能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56615" indent="-356615" defTabSz="455675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64">
                <a:solidFill>
                  <a:srgbClr val="FFFFFF"/>
                </a:solidFill>
              </a:rPr>
              <a:t>拍照：使用手机自带的摄像头对报纸内容进行拍照</a:t>
            </a:r>
            <a:endParaRPr sz="2964">
              <a:solidFill>
                <a:srgbClr val="FFFFFF"/>
              </a:solidFill>
            </a:endParaRPr>
          </a:p>
          <a:p>
            <a:pPr lvl="0" marL="356615" indent="-356615" defTabSz="455675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64">
                <a:solidFill>
                  <a:srgbClr val="FFFFFF"/>
                </a:solidFill>
              </a:rPr>
              <a:t>裁剪内容：由于上一步得到的图片可能混入了一些与所需内容无关的部分，因此需要对图片进行裁剪</a:t>
            </a:r>
            <a:endParaRPr sz="2964">
              <a:solidFill>
                <a:srgbClr val="FFFFFF"/>
              </a:solidFill>
            </a:endParaRPr>
          </a:p>
          <a:p>
            <a:pPr lvl="0" marL="356615" indent="-356615" defTabSz="455675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64">
                <a:solidFill>
                  <a:srgbClr val="FFFFFF"/>
                </a:solidFill>
              </a:rPr>
              <a:t>OCR 识别：将裁剪后的图片上传至远端的 OCR Cloud 引擎进行文字识别</a:t>
            </a:r>
            <a:endParaRPr sz="2964">
              <a:solidFill>
                <a:srgbClr val="FFFFFF"/>
              </a:solidFill>
            </a:endParaRPr>
          </a:p>
          <a:p>
            <a:pPr lvl="0" marL="356615" indent="-356615" defTabSz="455675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64">
                <a:solidFill>
                  <a:srgbClr val="FFFFFF"/>
                </a:solidFill>
              </a:rPr>
              <a:t>TTS 朗读：将识别结果朗读出来</a:t>
            </a:r>
            <a:endParaRPr sz="2964">
              <a:solidFill>
                <a:srgbClr val="FFFFFF"/>
              </a:solidFill>
            </a:endParaRPr>
          </a:p>
          <a:p>
            <a:pPr lvl="0" marL="356615" indent="-356615" defTabSz="455675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64">
                <a:solidFill>
                  <a:srgbClr val="FFFFFF"/>
                </a:solidFill>
              </a:rPr>
              <a:t>存储：将识别结果存储在手机上，方便重复使用</a:t>
            </a:r>
            <a:endParaRPr sz="2964">
              <a:solidFill>
                <a:srgbClr val="FFFFFF"/>
              </a:solidFill>
            </a:endParaRPr>
          </a:p>
          <a:p>
            <a:pPr lvl="0" marL="356615" indent="-356615" defTabSz="455675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64">
                <a:solidFill>
                  <a:srgbClr val="FFFFFF"/>
                </a:solidFill>
              </a:rPr>
              <a:t>音量调节：可以对发音人的音量进行调节</a:t>
            </a:r>
            <a:endParaRPr sz="2964">
              <a:solidFill>
                <a:srgbClr val="FFFFFF"/>
              </a:solidFill>
            </a:endParaRPr>
          </a:p>
          <a:p>
            <a:pPr lvl="0" marL="356615" indent="-356615" defTabSz="455675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64">
                <a:solidFill>
                  <a:srgbClr val="FFFFFF"/>
                </a:solidFill>
              </a:rPr>
              <a:t>语音设置：进一步的个性化设置，如可选择不同的方言进行朗读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>
        <p14:warp dir="in"/>
      </p:transition>
    </mc:Choice>
    <mc:Fallback>
      <p:transition xmlns:p14="http://schemas.microsoft.com/office/powerpoint/2010/main" spd="slow" advClick="1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xfrm>
            <a:off x="1269999" y="6969125"/>
            <a:ext cx="10464801" cy="1422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用技术解决</a:t>
            </a:r>
          </a:p>
        </p:txBody>
      </p:sp>
      <p:sp>
        <p:nvSpPr>
          <p:cNvPr id="43" name="Shape 43"/>
          <p:cNvSpPr/>
          <p:nvPr>
            <p:ph type="body" idx="1"/>
          </p:nvPr>
        </p:nvSpPr>
        <p:spPr>
          <a:xfrm>
            <a:off x="1270000" y="8479366"/>
            <a:ext cx="10464801" cy="1219201"/>
          </a:xfrm>
          <a:prstGeom prst="rect">
            <a:avLst/>
          </a:prstGeom>
        </p:spPr>
        <p:txBody>
          <a:bodyPr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如何解决？</a:t>
            </a:r>
          </a:p>
        </p:txBody>
      </p:sp>
      <p:pic>
        <p:nvPicPr>
          <p:cNvPr id="4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2966" y="762000"/>
            <a:ext cx="3429001" cy="345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5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2333" y="5344583"/>
            <a:ext cx="4622801" cy="1536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15616" y="1500716"/>
            <a:ext cx="5524501" cy="1536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" name="pasted-image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69100" y="3810000"/>
            <a:ext cx="2717801" cy="812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8" name="Logo - Tagline Blue Padding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424603" y="4952470"/>
            <a:ext cx="3429001" cy="19288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Android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基于 Linux 内核的开源操作系统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手机市场占有率第一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丰富的硬件选择</a:t>
            </a:r>
          </a:p>
        </p:txBody>
      </p:sp>
      <p:pic>
        <p:nvPicPr>
          <p:cNvPr id="52" name="Android-5.0-Lollipop-Screenshot-576x102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87392" y="2260789"/>
            <a:ext cx="3907419" cy="69465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Cordova</a:t>
            </a:r>
          </a:p>
        </p:txBody>
      </p:sp>
      <p:sp>
        <p:nvSpPr>
          <p:cNvPr id="55" name="Shape 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跨平台构建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快速开发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基于 Web 标准</a:t>
            </a:r>
          </a:p>
        </p:txBody>
      </p:sp>
      <p:pic>
        <p:nvPicPr>
          <p:cNvPr id="56" name="tc_cordova_updated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64200" y="4578349"/>
            <a:ext cx="5740401" cy="2311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cover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ABBYY</a:t>
            </a:r>
          </a:p>
        </p:txBody>
      </p:sp>
      <p:sp>
        <p:nvSpPr>
          <p:cNvPr id="59" name="Shape 5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多种语言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多种识别格式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识别准确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全平台支持</a:t>
            </a:r>
          </a:p>
        </p:txBody>
      </p:sp>
      <p:pic>
        <p:nvPicPr>
          <p:cNvPr id="60" name="FRE_Windows_Brochure_Pic1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76799" y="4172176"/>
            <a:ext cx="7398351" cy="3123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讯飞语音</a:t>
            </a: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多种语言支持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核心技术国际领先</a:t>
            </a:r>
          </a:p>
        </p:txBody>
      </p:sp>
      <p:pic>
        <p:nvPicPr>
          <p:cNvPr id="64" name="77c16b891ed222d3f7d48143a0d1de53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35850" y="2482850"/>
            <a:ext cx="38989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LeanCloud</a:t>
            </a:r>
          </a:p>
        </p:txBody>
      </p:sp>
      <p:sp>
        <p:nvSpPr>
          <p:cNvPr id="67" name="Shape 6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移动应用一站式云服务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数据存储、消息推送、统计分析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全平台支持</a:t>
            </a:r>
          </a:p>
        </p:txBody>
      </p:sp>
      <p:pic>
        <p:nvPicPr>
          <p:cNvPr id="68" name="Feature - Stor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97144" y="2296300"/>
            <a:ext cx="3936707" cy="212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9" name="Feature - Push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97144" y="4752857"/>
            <a:ext cx="3936707" cy="212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0" name="Feature - Analytics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97144" y="7209414"/>
            <a:ext cx="3936707" cy="2120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>
    <p:dissolve/>
  </p:transition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